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2" r:id="rId5"/>
    <p:sldId id="263" r:id="rId6"/>
    <p:sldId id="261" r:id="rId7"/>
    <p:sldId id="267" r:id="rId8"/>
    <p:sldId id="268" r:id="rId9"/>
    <p:sldId id="26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9D85-AA09-4EB8-9CD0-FA23B79881EC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ED0D978-EFE4-4CC1-8673-AE696C6D50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9D85-AA09-4EB8-9CD0-FA23B79881EC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0D978-EFE4-4CC1-8673-AE696C6D50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9D85-AA09-4EB8-9CD0-FA23B79881EC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0D978-EFE4-4CC1-8673-AE696C6D50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9D85-AA09-4EB8-9CD0-FA23B79881EC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ED0D978-EFE4-4CC1-8673-AE696C6D50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9D85-AA09-4EB8-9CD0-FA23B79881EC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0D978-EFE4-4CC1-8673-AE696C6D505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9D85-AA09-4EB8-9CD0-FA23B79881EC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0D978-EFE4-4CC1-8673-AE696C6D50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9D85-AA09-4EB8-9CD0-FA23B79881EC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ED0D978-EFE4-4CC1-8673-AE696C6D505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9D85-AA09-4EB8-9CD0-FA23B79881EC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0D978-EFE4-4CC1-8673-AE696C6D50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9D85-AA09-4EB8-9CD0-FA23B79881EC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0D978-EFE4-4CC1-8673-AE696C6D50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9D85-AA09-4EB8-9CD0-FA23B79881EC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0D978-EFE4-4CC1-8673-AE696C6D50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9D85-AA09-4EB8-9CD0-FA23B79881EC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0D978-EFE4-4CC1-8673-AE696C6D5057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FB39D85-AA09-4EB8-9CD0-FA23B79881EC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ED0D978-EFE4-4CC1-8673-AE696C6D505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76672"/>
            <a:ext cx="8458200" cy="5764088"/>
          </a:xfrm>
        </p:spPr>
        <p:txBody>
          <a:bodyPr>
            <a:normAutofit/>
          </a:bodyPr>
          <a:lstStyle/>
          <a:p>
            <a:r>
              <a:rPr lang="uk-UA" sz="5400" b="1" dirty="0" smtClean="0">
                <a:solidFill>
                  <a:srgbClr val="FF0000"/>
                </a:solidFill>
              </a:rPr>
              <a:t>Тема.</a:t>
            </a:r>
            <a:r>
              <a:rPr lang="uk-UA" sz="5400" dirty="0" smtClean="0"/>
              <a:t> </a:t>
            </a:r>
            <a:r>
              <a:rPr lang="uk-UA" sz="5400" b="1" dirty="0" smtClean="0">
                <a:solidFill>
                  <a:schemeClr val="accent6">
                    <a:lumMod val="50000"/>
                  </a:schemeClr>
                </a:solidFill>
              </a:rPr>
              <a:t>Літературний авангард. Авангардні тенденції в українській поезії  1920-х років. Михайло Семенко. Поет-футурист, експериментатор</a:t>
            </a:r>
            <a:r>
              <a:rPr lang="uk-UA" sz="5400" b="1" dirty="0" smtClean="0"/>
              <a:t>.</a:t>
            </a:r>
            <a:endParaRPr lang="ru-RU" sz="5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err="1" smtClean="0">
                <a:solidFill>
                  <a:srgbClr val="7030A0"/>
                </a:solidFill>
              </a:rPr>
              <a:t>Словникова</a:t>
            </a:r>
            <a:r>
              <a:rPr lang="ru-RU" b="1" i="1" dirty="0" smtClean="0">
                <a:solidFill>
                  <a:srgbClr val="7030A0"/>
                </a:solidFill>
              </a:rPr>
              <a:t> робота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6000" i="1" dirty="0" smtClean="0">
                <a:solidFill>
                  <a:srgbClr val="FF0000"/>
                </a:solidFill>
              </a:rPr>
              <a:t>Авангард</a:t>
            </a:r>
            <a:r>
              <a:rPr lang="ru-RU" sz="6000" i="1" dirty="0" smtClean="0"/>
              <a:t> </a:t>
            </a:r>
            <a:r>
              <a:rPr lang="ru-RU" sz="6000" dirty="0" smtClean="0"/>
              <a:t>– </a:t>
            </a:r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</a:rPr>
              <a:t>один </a:t>
            </a:r>
            <a:r>
              <a:rPr lang="ru-RU" sz="6000" b="1" dirty="0" err="1" smtClean="0">
                <a:solidFill>
                  <a:schemeClr val="accent2">
                    <a:lumMod val="50000"/>
                  </a:schemeClr>
                </a:solidFill>
              </a:rPr>
              <a:t>із</a:t>
            </a:r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6000" b="1" dirty="0" err="1" smtClean="0">
                <a:solidFill>
                  <a:schemeClr val="accent2">
                    <a:lumMod val="50000"/>
                  </a:schemeClr>
                </a:solidFill>
              </a:rPr>
              <a:t>етапів</a:t>
            </a:r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6000" b="1" dirty="0" err="1" smtClean="0">
                <a:solidFill>
                  <a:schemeClr val="accent2">
                    <a:lumMod val="50000"/>
                  </a:schemeClr>
                </a:solidFill>
              </a:rPr>
              <a:t>розвитку</a:t>
            </a:r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6000" b="1" dirty="0" err="1" smtClean="0">
                <a:solidFill>
                  <a:schemeClr val="accent2">
                    <a:lumMod val="50000"/>
                  </a:schemeClr>
                </a:solidFill>
              </a:rPr>
              <a:t>модернізму</a:t>
            </a:r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</a:rPr>
              <a:t> – </a:t>
            </a:r>
            <a:r>
              <a:rPr lang="ru-RU" sz="6000" b="1" dirty="0" err="1" smtClean="0">
                <a:solidFill>
                  <a:schemeClr val="accent2">
                    <a:lumMod val="50000"/>
                  </a:schemeClr>
                </a:solidFill>
              </a:rPr>
              <a:t>мистецтво</a:t>
            </a:r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</a:rPr>
              <a:t> протесту </a:t>
            </a:r>
            <a:r>
              <a:rPr lang="ru-RU" sz="6000" b="1" dirty="0" err="1" smtClean="0">
                <a:solidFill>
                  <a:schemeClr val="accent2">
                    <a:lumMod val="50000"/>
                  </a:schemeClr>
                </a:solidFill>
              </a:rPr>
              <a:t>й</a:t>
            </a:r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6000" b="1" dirty="0" err="1" smtClean="0">
                <a:solidFill>
                  <a:schemeClr val="accent2">
                    <a:lumMod val="50000"/>
                  </a:schemeClr>
                </a:solidFill>
              </a:rPr>
              <a:t>руйнування</a:t>
            </a:r>
            <a:r>
              <a:rPr lang="ru-RU" sz="6000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ru-RU" sz="5400" i="1" dirty="0" err="1" smtClean="0">
                <a:solidFill>
                  <a:srgbClr val="FF0000"/>
                </a:solidFill>
              </a:rPr>
              <a:t>Урбанізм</a:t>
            </a:r>
            <a:r>
              <a:rPr lang="ru-RU" sz="5400" dirty="0" smtClean="0">
                <a:solidFill>
                  <a:srgbClr val="FF0000"/>
                </a:solidFill>
              </a:rPr>
              <a:t> </a:t>
            </a:r>
            <a:r>
              <a:rPr lang="ru-RU" sz="5400" dirty="0" smtClean="0"/>
              <a:t>– </a:t>
            </a:r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ru-RU" sz="5400" b="1" dirty="0" err="1" smtClean="0">
                <a:solidFill>
                  <a:schemeClr val="accent1">
                    <a:lumMod val="50000"/>
                  </a:schemeClr>
                </a:solidFill>
              </a:rPr>
              <a:t>від</a:t>
            </a:r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</a:rPr>
              <a:t> лат. – </a:t>
            </a:r>
            <a:r>
              <a:rPr lang="ru-RU" sz="5400" b="1" dirty="0" err="1" smtClean="0">
                <a:solidFill>
                  <a:schemeClr val="accent1">
                    <a:lumMod val="50000"/>
                  </a:schemeClr>
                </a:solidFill>
              </a:rPr>
              <a:t>міський</a:t>
            </a:r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</a:rPr>
              <a:t>) – культ великого </a:t>
            </a:r>
            <a:r>
              <a:rPr lang="ru-RU" sz="5400" b="1" dirty="0" err="1" smtClean="0">
                <a:solidFill>
                  <a:schemeClr val="accent1">
                    <a:lumMod val="50000"/>
                  </a:schemeClr>
                </a:solidFill>
              </a:rPr>
              <a:t>промислового</a:t>
            </a:r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5400" b="1" dirty="0" err="1" smtClean="0">
                <a:solidFill>
                  <a:schemeClr val="accent1">
                    <a:lumMod val="50000"/>
                  </a:schemeClr>
                </a:solidFill>
              </a:rPr>
              <a:t>міста</a:t>
            </a:r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5400" b="1" dirty="0" err="1" smtClean="0">
                <a:solidFill>
                  <a:schemeClr val="accent1">
                    <a:lumMod val="50000"/>
                  </a:schemeClr>
                </a:solidFill>
              </a:rPr>
              <a:t>його</a:t>
            </a:r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algn="ctr">
              <a:buNone/>
            </a:pPr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5400" b="1" dirty="0" err="1" smtClean="0">
                <a:solidFill>
                  <a:schemeClr val="accent1">
                    <a:lumMod val="50000"/>
                  </a:schemeClr>
                </a:solidFill>
              </a:rPr>
              <a:t>атмосфери</a:t>
            </a:r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5400" b="1" dirty="0" err="1" smtClean="0">
                <a:solidFill>
                  <a:schemeClr val="accent1">
                    <a:lumMod val="50000"/>
                  </a:schemeClr>
                </a:solidFill>
              </a:rPr>
              <a:t>штибу</a:t>
            </a:r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5400" b="1" dirty="0" err="1" smtClean="0">
                <a:solidFill>
                  <a:schemeClr val="accent1">
                    <a:lumMod val="50000"/>
                  </a:schemeClr>
                </a:solidFill>
              </a:rPr>
              <a:t>життя</a:t>
            </a:r>
            <a:r>
              <a:rPr lang="ru-RU" sz="5400" dirty="0" smtClean="0"/>
              <a:t>.</a:t>
            </a:r>
            <a:endParaRPr lang="ru-RU" sz="5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i="1" dirty="0" err="1" smtClean="0">
                <a:solidFill>
                  <a:srgbClr val="FF0000"/>
                </a:solidFill>
              </a:rPr>
              <a:t>Епатаж</a:t>
            </a:r>
            <a:r>
              <a:rPr lang="ru-RU" sz="5400" b="1" dirty="0" smtClean="0"/>
              <a:t> </a:t>
            </a:r>
            <a:r>
              <a:rPr lang="ru-RU" sz="5400" dirty="0" smtClean="0"/>
              <a:t>– </a:t>
            </a:r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</a:rPr>
              <a:t>скандальна </a:t>
            </a:r>
            <a:r>
              <a:rPr lang="ru-RU" sz="5400" b="1" dirty="0" err="1" smtClean="0">
                <a:solidFill>
                  <a:schemeClr val="accent1">
                    <a:lumMod val="50000"/>
                  </a:schemeClr>
                </a:solidFill>
              </a:rPr>
              <a:t>витівка</a:t>
            </a:r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</a:rPr>
              <a:t>; </a:t>
            </a:r>
            <a:r>
              <a:rPr lang="ru-RU" sz="5400" b="1" dirty="0" err="1" smtClean="0">
                <a:solidFill>
                  <a:schemeClr val="accent1">
                    <a:lumMod val="50000"/>
                  </a:schemeClr>
                </a:solidFill>
              </a:rPr>
              <a:t>поведінка</a:t>
            </a:r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5400" b="1" dirty="0" err="1" smtClean="0">
                <a:solidFill>
                  <a:schemeClr val="accent1">
                    <a:lumMod val="50000"/>
                  </a:schemeClr>
                </a:solidFill>
              </a:rPr>
              <a:t>що</a:t>
            </a:r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5400" b="1" dirty="0" err="1" smtClean="0">
                <a:solidFill>
                  <a:schemeClr val="accent1">
                    <a:lumMod val="50000"/>
                  </a:schemeClr>
                </a:solidFill>
              </a:rPr>
              <a:t>порушує</a:t>
            </a:r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5400" b="1" dirty="0" err="1" smtClean="0">
                <a:solidFill>
                  <a:schemeClr val="accent1">
                    <a:lumMod val="50000"/>
                  </a:schemeClr>
                </a:solidFill>
              </a:rPr>
              <a:t>загальноприйняті</a:t>
            </a:r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ru-RU" sz="5400" b="1" dirty="0" err="1" smtClean="0">
                <a:solidFill>
                  <a:schemeClr val="accent1">
                    <a:lumMod val="50000"/>
                  </a:schemeClr>
                </a:solidFill>
              </a:rPr>
              <a:t>норми</a:t>
            </a:r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5400" b="1" dirty="0" err="1" smtClean="0">
                <a:solidFill>
                  <a:schemeClr val="accent1">
                    <a:lumMod val="50000"/>
                  </a:schemeClr>
                </a:solidFill>
              </a:rPr>
              <a:t>і</a:t>
            </a:r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</a:rPr>
              <a:t> правила</a:t>
            </a:r>
            <a:r>
              <a:rPr lang="ru-RU" sz="5400" dirty="0" smtClean="0"/>
              <a:t>.</a:t>
            </a:r>
            <a:endParaRPr lang="ru-RU" sz="5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i="1" dirty="0" err="1" smtClean="0">
                <a:solidFill>
                  <a:srgbClr val="FF0000"/>
                </a:solidFill>
              </a:rPr>
              <a:t>Верлібр</a:t>
            </a:r>
            <a:r>
              <a:rPr lang="ru-RU" sz="4400" b="1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– форма </a:t>
            </a:r>
            <a:r>
              <a:rPr lang="ru-RU" sz="4400" b="1" dirty="0" err="1" smtClean="0">
                <a:solidFill>
                  <a:schemeClr val="accent2">
                    <a:lumMod val="50000"/>
                  </a:schemeClr>
                </a:solidFill>
              </a:rPr>
              <a:t>вірша</a:t>
            </a: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, яка не </a:t>
            </a:r>
            <a:r>
              <a:rPr lang="ru-RU" sz="4400" b="1" dirty="0" err="1" smtClean="0">
                <a:solidFill>
                  <a:schemeClr val="accent2">
                    <a:lumMod val="50000"/>
                  </a:schemeClr>
                </a:solidFill>
              </a:rPr>
              <a:t>має</a:t>
            </a: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4400" b="1" dirty="0" err="1" smtClean="0">
                <a:solidFill>
                  <a:schemeClr val="accent2">
                    <a:lumMod val="50000"/>
                  </a:schemeClr>
                </a:solidFill>
              </a:rPr>
              <a:t>наскрізної</a:t>
            </a: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4400" b="1" dirty="0" err="1" smtClean="0">
                <a:solidFill>
                  <a:schemeClr val="accent2">
                    <a:lumMod val="50000"/>
                  </a:schemeClr>
                </a:solidFill>
              </a:rPr>
              <a:t>симетричної</a:t>
            </a: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4400" b="1" dirty="0" err="1" smtClean="0">
                <a:solidFill>
                  <a:schemeClr val="accent2">
                    <a:lumMod val="50000"/>
                  </a:schemeClr>
                </a:solidFill>
              </a:rPr>
              <a:t>будови</a:t>
            </a: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. </a:t>
            </a:r>
            <a:r>
              <a:rPr lang="ru-RU" sz="4400" b="1" dirty="0" err="1" smtClean="0">
                <a:solidFill>
                  <a:schemeClr val="accent2">
                    <a:lumMod val="50000"/>
                  </a:schemeClr>
                </a:solidFill>
              </a:rPr>
              <a:t>Відсутній</a:t>
            </a: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4400" b="1" dirty="0" err="1" smtClean="0">
                <a:solidFill>
                  <a:schemeClr val="accent2">
                    <a:lumMod val="50000"/>
                  </a:schemeClr>
                </a:solidFill>
              </a:rPr>
              <a:t>поділ</a:t>
            </a: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 на </a:t>
            </a:r>
            <a:r>
              <a:rPr lang="ru-RU" sz="4400" b="1" dirty="0" err="1" smtClean="0">
                <a:solidFill>
                  <a:schemeClr val="accent2">
                    <a:lumMod val="50000"/>
                  </a:schemeClr>
                </a:solidFill>
              </a:rPr>
              <a:t>строфи</a:t>
            </a: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, структурно </a:t>
            </a:r>
            <a:r>
              <a:rPr lang="ru-RU" sz="4400" b="1" dirty="0" err="1" smtClean="0">
                <a:solidFill>
                  <a:schemeClr val="accent2">
                    <a:lumMod val="50000"/>
                  </a:schemeClr>
                </a:solidFill>
              </a:rPr>
              <a:t>наближений</a:t>
            </a: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 до </a:t>
            </a:r>
            <a:r>
              <a:rPr lang="ru-RU" sz="4400" b="1" dirty="0" err="1" smtClean="0">
                <a:solidFill>
                  <a:schemeClr val="accent2">
                    <a:lumMod val="50000"/>
                  </a:schemeClr>
                </a:solidFill>
              </a:rPr>
              <a:t>пози</a:t>
            </a: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. Рядки </a:t>
            </a:r>
            <a:r>
              <a:rPr lang="ru-RU" sz="4400" b="1" dirty="0" err="1" smtClean="0">
                <a:solidFill>
                  <a:schemeClr val="accent2">
                    <a:lumMod val="50000"/>
                  </a:schemeClr>
                </a:solidFill>
              </a:rPr>
              <a:t>різної</a:t>
            </a: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4400" b="1" dirty="0" err="1" smtClean="0">
                <a:solidFill>
                  <a:schemeClr val="accent2">
                    <a:lumMod val="50000"/>
                  </a:schemeClr>
                </a:solidFill>
              </a:rPr>
              <a:t>довжини</a:t>
            </a: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. </a:t>
            </a:r>
            <a:r>
              <a:rPr lang="ru-RU" sz="4400" b="1" dirty="0" err="1" smtClean="0">
                <a:solidFill>
                  <a:schemeClr val="accent2">
                    <a:lumMod val="50000"/>
                  </a:schemeClr>
                </a:solidFill>
              </a:rPr>
              <a:t>Притаманний</a:t>
            </a: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 фольклору</a:t>
            </a:r>
            <a:endParaRPr lang="ru-RU" sz="4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ru-RU" sz="4800" i="1" dirty="0" smtClean="0">
                <a:solidFill>
                  <a:srgbClr val="FF0000"/>
                </a:solidFill>
              </a:rPr>
              <a:t>Футуризм</a:t>
            </a:r>
            <a:r>
              <a:rPr lang="ru-RU" sz="4800" dirty="0" smtClean="0"/>
              <a:t> -  </a:t>
            </a:r>
            <a:r>
              <a:rPr lang="ru-RU" sz="4800" b="1" dirty="0" err="1" smtClean="0">
                <a:solidFill>
                  <a:schemeClr val="accent2">
                    <a:lumMod val="50000"/>
                  </a:schemeClr>
                </a:solidFill>
              </a:rPr>
              <a:t>формалістичний</a:t>
            </a: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4800" b="1" dirty="0" err="1" smtClean="0">
                <a:solidFill>
                  <a:schemeClr val="accent2">
                    <a:lumMod val="50000"/>
                  </a:schemeClr>
                </a:solidFill>
              </a:rPr>
              <a:t>напрям</a:t>
            </a: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sz="4800" b="1" dirty="0" err="1" smtClean="0">
                <a:solidFill>
                  <a:schemeClr val="accent2">
                    <a:lumMod val="50000"/>
                  </a:schemeClr>
                </a:solidFill>
              </a:rPr>
              <a:t>характерними</a:t>
            </a: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4800" b="1" dirty="0" err="1" smtClean="0">
                <a:solidFill>
                  <a:schemeClr val="accent2">
                    <a:lumMod val="50000"/>
                  </a:schemeClr>
                </a:solidFill>
              </a:rPr>
              <a:t>ознаками</a:t>
            </a: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4800" b="1" dirty="0" err="1" smtClean="0">
                <a:solidFill>
                  <a:schemeClr val="accent2">
                    <a:lumMod val="50000"/>
                  </a:schemeClr>
                </a:solidFill>
              </a:rPr>
              <a:t>якого</a:t>
            </a: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4800" b="1" dirty="0" err="1" smtClean="0">
                <a:solidFill>
                  <a:schemeClr val="accent2">
                    <a:lumMod val="50000"/>
                  </a:schemeClr>
                </a:solidFill>
              </a:rPr>
              <a:t>є</a:t>
            </a: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pPr algn="ctr">
              <a:buNone/>
            </a:pPr>
            <a:r>
              <a:rPr lang="ru-RU" sz="4800" b="1" dirty="0" err="1" smtClean="0">
                <a:solidFill>
                  <a:schemeClr val="accent2">
                    <a:lumMod val="50000"/>
                  </a:schemeClr>
                </a:solidFill>
              </a:rPr>
              <a:t>заперечення</a:t>
            </a: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4800" b="1" dirty="0" err="1" smtClean="0">
                <a:solidFill>
                  <a:schemeClr val="accent2">
                    <a:lumMod val="50000"/>
                  </a:schemeClr>
                </a:solidFill>
              </a:rPr>
              <a:t>реалізму</a:t>
            </a: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sz="4800" b="1" dirty="0" err="1" smtClean="0">
                <a:solidFill>
                  <a:schemeClr val="accent2">
                    <a:lumMod val="50000"/>
                  </a:schemeClr>
                </a:solidFill>
              </a:rPr>
              <a:t>відкидання</a:t>
            </a: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4800" b="1" dirty="0" err="1" smtClean="0">
                <a:solidFill>
                  <a:schemeClr val="accent2">
                    <a:lumMod val="50000"/>
                  </a:schemeClr>
                </a:solidFill>
              </a:rPr>
              <a:t>класичної</a:t>
            </a: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4800" b="1" dirty="0" err="1" smtClean="0">
                <a:solidFill>
                  <a:schemeClr val="accent2">
                    <a:lumMod val="50000"/>
                  </a:schemeClr>
                </a:solidFill>
              </a:rPr>
              <a:t>спадщини</a:t>
            </a: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sz="4800" b="1" dirty="0" err="1" smtClean="0">
                <a:solidFill>
                  <a:schemeClr val="accent2">
                    <a:lumMod val="50000"/>
                  </a:schemeClr>
                </a:solidFill>
              </a:rPr>
              <a:t>руйнування</a:t>
            </a: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4800" b="1" dirty="0" err="1" smtClean="0">
                <a:solidFill>
                  <a:schemeClr val="accent2">
                    <a:lumMod val="50000"/>
                  </a:schemeClr>
                </a:solidFill>
              </a:rPr>
              <a:t>традицій</a:t>
            </a: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4800" b="1" dirty="0" err="1" smtClean="0">
                <a:solidFill>
                  <a:schemeClr val="accent2">
                    <a:lumMod val="50000"/>
                  </a:schemeClr>
                </a:solidFill>
              </a:rPr>
              <a:t>і</a:t>
            </a: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4800" b="1" dirty="0" err="1" smtClean="0">
                <a:solidFill>
                  <a:schemeClr val="accent2">
                    <a:lumMod val="50000"/>
                  </a:schemeClr>
                </a:solidFill>
              </a:rPr>
              <a:t>прийомів</a:t>
            </a: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</a:rPr>
              <a:t> старого </a:t>
            </a:r>
            <a:r>
              <a:rPr lang="ru-RU" sz="4800" b="1" dirty="0" err="1" smtClean="0">
                <a:solidFill>
                  <a:schemeClr val="accent2">
                    <a:lumMod val="50000"/>
                  </a:schemeClr>
                </a:solidFill>
              </a:rPr>
              <a:t>мистецтва</a:t>
            </a: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4800" b="1" dirty="0" err="1" smtClean="0">
                <a:solidFill>
                  <a:schemeClr val="accent2">
                    <a:lumMod val="50000"/>
                  </a:schemeClr>
                </a:solidFill>
              </a:rPr>
              <a:t>створенням</a:t>
            </a: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</a:rPr>
              <a:t> нового стилю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60648"/>
            <a:ext cx="8686800" cy="5819477"/>
          </a:xfrm>
        </p:spPr>
        <p:txBody>
          <a:bodyPr/>
          <a:lstStyle/>
          <a:p>
            <a:endParaRPr lang="ru-RU" dirty="0" smtClean="0"/>
          </a:p>
          <a:p>
            <a:pPr algn="ctr"/>
            <a:r>
              <a:rPr lang="uk-UA" sz="4800" dirty="0" smtClean="0">
                <a:solidFill>
                  <a:srgbClr val="FF0000"/>
                </a:solidFill>
              </a:rPr>
              <a:t>Футуризм</a:t>
            </a:r>
            <a:r>
              <a:rPr lang="uk-UA" sz="4800" dirty="0" smtClean="0"/>
              <a:t> - </a:t>
            </a:r>
            <a:r>
              <a:rPr lang="uk-UA" sz="4000" b="1" dirty="0" smtClean="0">
                <a:solidFill>
                  <a:schemeClr val="accent1">
                    <a:lumMod val="50000"/>
                  </a:schemeClr>
                </a:solidFill>
              </a:rPr>
              <a:t>одне </a:t>
            </a:r>
            <a:r>
              <a:rPr lang="uk-UA" sz="4000" b="1" dirty="0" smtClean="0">
                <a:solidFill>
                  <a:schemeClr val="accent1">
                    <a:lumMod val="50000"/>
                  </a:schemeClr>
                </a:solidFill>
              </a:rPr>
              <a:t>із відгалужень </a:t>
            </a:r>
            <a:r>
              <a:rPr lang="uk-UA" sz="4000" b="1" dirty="0" smtClean="0">
                <a:solidFill>
                  <a:schemeClr val="accent1">
                    <a:lumMod val="50000"/>
                  </a:schemeClr>
                </a:solidFill>
              </a:rPr>
              <a:t>модернізму. Його представник </a:t>
            </a:r>
            <a:r>
              <a:rPr lang="uk-UA" sz="4000" b="1" dirty="0" smtClean="0">
                <a:solidFill>
                  <a:schemeClr val="accent1">
                    <a:lumMod val="50000"/>
                  </a:schemeClr>
                </a:solidFill>
              </a:rPr>
              <a:t>в поезії – М. </a:t>
            </a:r>
            <a:r>
              <a:rPr lang="uk-UA" sz="4000" b="1" dirty="0" err="1" smtClean="0">
                <a:solidFill>
                  <a:schemeClr val="accent1">
                    <a:lumMod val="50000"/>
                  </a:schemeClr>
                </a:solidFill>
              </a:rPr>
              <a:t>Семенко.Насправді</a:t>
            </a:r>
            <a:r>
              <a:rPr lang="uk-UA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uk-UA" sz="4000" b="1" dirty="0" smtClean="0">
                <a:solidFill>
                  <a:schemeClr val="accent1">
                    <a:lumMod val="50000"/>
                  </a:schemeClr>
                </a:solidFill>
              </a:rPr>
              <a:t>футуризм є виявом авангардизму – радикального етапу модернізму</a:t>
            </a:r>
            <a:r>
              <a:rPr lang="uk-UA" sz="40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r>
              <a:rPr lang="uk-UA" sz="4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Цей </a:t>
            </a:r>
            <a:r>
              <a:rPr lang="ru-RU" sz="4000" b="1" dirty="0" err="1" smtClean="0">
                <a:solidFill>
                  <a:schemeClr val="accent1">
                    <a:lumMod val="50000"/>
                  </a:schemeClr>
                </a:solidFill>
              </a:rPr>
              <a:t>етап</a:t>
            </a: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4000" b="1" dirty="0" err="1" smtClean="0">
                <a:solidFill>
                  <a:schemeClr val="accent1">
                    <a:lumMod val="50000"/>
                  </a:schemeClr>
                </a:solidFill>
              </a:rPr>
              <a:t>виник</a:t>
            </a: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 у роки </a:t>
            </a:r>
            <a:r>
              <a:rPr lang="ru-RU" sz="4000" b="1" dirty="0" err="1" smtClean="0">
                <a:solidFill>
                  <a:schemeClr val="accent1">
                    <a:lumMod val="50000"/>
                  </a:schemeClr>
                </a:solidFill>
              </a:rPr>
              <a:t>Першої</a:t>
            </a: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4000" b="1" dirty="0" err="1" smtClean="0">
                <a:solidFill>
                  <a:schemeClr val="accent1">
                    <a:lumMod val="50000"/>
                  </a:schemeClr>
                </a:solidFill>
              </a:rPr>
              <a:t>світової</a:t>
            </a: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4000" b="1" dirty="0" err="1" smtClean="0">
                <a:solidFill>
                  <a:schemeClr val="accent1">
                    <a:lumMod val="50000"/>
                  </a:schemeClr>
                </a:solidFill>
              </a:rPr>
              <a:t>війни</a:t>
            </a: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4000" b="1" dirty="0" err="1" smtClean="0">
                <a:solidFill>
                  <a:schemeClr val="accent1">
                    <a:lumMod val="50000"/>
                  </a:schemeClr>
                </a:solidFill>
              </a:rPr>
              <a:t>і</a:t>
            </a: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 в </a:t>
            </a:r>
            <a:r>
              <a:rPr lang="ru-RU" sz="4000" b="1" dirty="0" err="1" smtClean="0">
                <a:solidFill>
                  <a:schemeClr val="accent1">
                    <a:lumMod val="50000"/>
                  </a:schemeClr>
                </a:solidFill>
              </a:rPr>
              <a:t>різних</a:t>
            </a: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 формах </a:t>
            </a:r>
            <a:r>
              <a:rPr lang="ru-RU" sz="4000" b="1" dirty="0" err="1" smtClean="0">
                <a:solidFill>
                  <a:schemeClr val="accent1">
                    <a:lumMod val="50000"/>
                  </a:schemeClr>
                </a:solidFill>
              </a:rPr>
              <a:t>існує</a:t>
            </a: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 в </a:t>
            </a:r>
            <a:r>
              <a:rPr lang="ru-RU" sz="4000" b="1" dirty="0" err="1" smtClean="0">
                <a:solidFill>
                  <a:schemeClr val="accent1">
                    <a:lumMod val="50000"/>
                  </a:schemeClr>
                </a:solidFill>
              </a:rPr>
              <a:t>сучасній</a:t>
            </a: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4000" b="1" dirty="0" err="1" smtClean="0">
                <a:solidFill>
                  <a:schemeClr val="accent1">
                    <a:lumMod val="50000"/>
                  </a:schemeClr>
                </a:solidFill>
              </a:rPr>
              <a:t>літературі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04664"/>
            <a:ext cx="8208912" cy="7879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 smtClean="0">
                <a:solidFill>
                  <a:srgbClr val="FF0000"/>
                </a:solidFill>
              </a:rPr>
              <a:t>Авангардисти</a:t>
            </a:r>
            <a:endParaRPr lang="ru-RU" sz="28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b="1" dirty="0"/>
              <a:t> </a:t>
            </a:r>
            <a:r>
              <a:rPr lang="ru-RU" b="1" dirty="0" smtClean="0"/>
              <a:t> </a:t>
            </a:r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</a:rPr>
              <a:t>заперечують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міщанство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й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банальність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</a:rPr>
              <a:t>культури</a:t>
            </a:r>
            <a:endParaRPr lang="ru-RU" sz="2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</a:rPr>
              <a:t>прагнуть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зруйнувати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традиційний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стиль </a:t>
            </a:r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</a:rPr>
              <a:t>життя</a:t>
            </a:r>
            <a:endParaRPr lang="ru-RU" sz="2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 у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житті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й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творчості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вдаються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до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епатажних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«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вибриків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»,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до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пародіювання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того,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що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у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суспільстві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є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священним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і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непорушним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</a:rPr>
              <a:t>відтворення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життя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гротескне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цинічно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–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саркастичне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ru-RU" sz="2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</a:rPr>
              <a:t>така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поведінка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–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це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маска,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під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якою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криється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романтична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вишукана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душа. </a:t>
            </a:r>
            <a:endParaRPr lang="ru-RU" sz="2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347</TotalTime>
  <Words>223</Words>
  <Application>Microsoft Office PowerPoint</Application>
  <PresentationFormat>Экран 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Слайд 1</vt:lpstr>
      <vt:lpstr>Слайд 2</vt:lpstr>
      <vt:lpstr>Словникова робота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Valeriy</dc:creator>
  <cp:lastModifiedBy>Valeriy</cp:lastModifiedBy>
  <cp:revision>11</cp:revision>
  <dcterms:created xsi:type="dcterms:W3CDTF">2012-09-23T12:28:14Z</dcterms:created>
  <dcterms:modified xsi:type="dcterms:W3CDTF">2012-09-23T18:15:15Z</dcterms:modified>
</cp:coreProperties>
</file>